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6" r:id="rId2"/>
    <p:sldMasterId id="2147483738" r:id="rId3"/>
  </p:sldMasterIdLst>
  <p:notesMasterIdLst>
    <p:notesMasterId r:id="rId11"/>
  </p:notesMasterIdLst>
  <p:sldIdLst>
    <p:sldId id="267" r:id="rId4"/>
    <p:sldId id="258" r:id="rId5"/>
    <p:sldId id="260" r:id="rId6"/>
    <p:sldId id="261" r:id="rId7"/>
    <p:sldId id="268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microsoft.com/office/2006/relationships/legacyDiagramText" Target="legacyDiagramText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31E9C-D6B4-4E59-BC15-937615F615FC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ACAA5-5E1F-4949-B009-70627B26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EF716-D2F0-48C0-BA55-E4C5418583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911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47E2-082B-44D0-8E56-5550FAF60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12E34-0042-475A-BA6C-1F4D74B56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2F00D-8E13-4F6A-B69B-6B76FDBAF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45801-DA6A-4B60-907C-FA4EFF43E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584F6-2E4C-49F8-A812-07F42F347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8172E-EA4E-4213-9D52-30D67179D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F7688-2C32-42F0-A7BF-577E1C8A8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0455D-ECE6-4F0D-AADC-FA9186114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3A01C-C1B1-44CB-9DDE-3722E96A0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6163F-6169-40DA-8C6F-0FC0F2445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10E64-E0B9-4815-9FE9-3671A532C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EF716-D2F0-48C0-BA55-E4C5418583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CED75-DA33-428C-8A55-680B555EC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19F75-6CCD-4640-9DF0-A8754692B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DCE90-E240-4DAA-8C92-88216A692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3B501-FA22-4BF1-AA26-A737C6E7A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2941-9057-4E56-B30F-81E775EB3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FF0C5-842D-4427-87F7-19C4DF4BD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8DFDA-0E6D-486C-844B-6A2539195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E401F-D1A5-469A-8478-5EFA386E9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8B86A-89DA-4070-9502-00833257C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A3DE5-8652-4202-B479-304A876DD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30729-3261-4EC7-9E2A-9CC06B8A4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9011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011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011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212DD903-A69D-4D21-8041-079573D03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F34FFE-BAF8-413E-8AA3-6D04CEF67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15436" cy="3571900"/>
          </a:xfrm>
        </p:spPr>
        <p:txBody>
          <a:bodyPr/>
          <a:lstStyle/>
          <a:p>
            <a:pPr algn="ctr"/>
            <a:r>
              <a:rPr lang="uk-UA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САМООСВІТА ВЧИТЕЛЯ ЯК ГОЛОВНИЙ ЧИННИК ЗАБЕЗПЕЧЕННЯ ЯКОСТІ ПРИРОДНИЧОЇ ОСВІТИ</a:t>
            </a:r>
            <a:endParaRPr lang="ru-RU" sz="4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786322"/>
            <a:ext cx="6000792" cy="1857388"/>
          </a:xfrm>
        </p:spPr>
        <p:txBody>
          <a:bodyPr/>
          <a:lstStyle/>
          <a:p>
            <a:r>
              <a:rPr lang="uk-UA" sz="2800" b="1" dirty="0" smtClean="0">
                <a:latin typeface="Verdana" pitchFamily="34" charset="0"/>
              </a:rPr>
              <a:t>ОКТИСЮК В.В.</a:t>
            </a:r>
          </a:p>
          <a:p>
            <a:r>
              <a:rPr lang="uk-UA" sz="2000" b="1" dirty="0" smtClean="0">
                <a:latin typeface="Verdana" pitchFamily="34" charset="0"/>
              </a:rPr>
              <a:t>ГОЛОВА МІСЬКОГО МЕТОДИЧНОГО ОБ‘ЄДНАННЯ ВЧИТЕЛІВ ГЕОГРАФІЇ,</a:t>
            </a:r>
          </a:p>
          <a:p>
            <a:r>
              <a:rPr lang="uk-UA" sz="2000" b="1" dirty="0" smtClean="0">
                <a:latin typeface="Verdana" pitchFamily="34" charset="0"/>
              </a:rPr>
              <a:t>ВЧИТЕЛЬ-МЕТОДИСТ</a:t>
            </a:r>
            <a:endParaRPr lang="ru-RU" sz="2000" b="1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idx="1"/>
          </p:nvPr>
        </p:nvSpPr>
        <p:spPr>
          <a:xfrm>
            <a:off x="684213" y="1744663"/>
            <a:ext cx="7991475" cy="511333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</a:t>
            </a:r>
            <a:r>
              <a:rPr lang="uk-UA" sz="30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Професійна самоосвіта педагога є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/>
              <a:t>   основною формою </a:t>
            </a:r>
            <a:r>
              <a:rPr lang="ru-RU" b="1" dirty="0" err="1" smtClean="0"/>
              <a:t>підвищення</a:t>
            </a:r>
            <a:r>
              <a:rPr lang="ru-RU" b="1" dirty="0" smtClean="0"/>
              <a:t> </a:t>
            </a:r>
            <a:r>
              <a:rPr lang="ru-RU" b="1" dirty="0" err="1" smtClean="0"/>
              <a:t>професійної</a:t>
            </a:r>
            <a:r>
              <a:rPr lang="ru-RU" b="1" dirty="0" smtClean="0"/>
              <a:t> </a:t>
            </a:r>
            <a:r>
              <a:rPr lang="ru-RU" b="1" dirty="0" err="1" smtClean="0"/>
              <a:t>педагогічної</a:t>
            </a:r>
            <a:r>
              <a:rPr lang="ru-RU" b="1" dirty="0" smtClean="0"/>
              <a:t> </a:t>
            </a:r>
            <a:r>
              <a:rPr lang="ru-RU" b="1" dirty="0" err="1" smtClean="0"/>
              <a:t>компетентності</a:t>
            </a:r>
            <a:r>
              <a:rPr lang="ru-RU" b="1" dirty="0" smtClean="0"/>
              <a:t>, яка </a:t>
            </a:r>
            <a:r>
              <a:rPr lang="ru-RU" b="1" dirty="0" err="1" smtClean="0"/>
              <a:t>полягає</a:t>
            </a:r>
            <a:r>
              <a:rPr lang="ru-RU" b="1" dirty="0" smtClean="0"/>
              <a:t> в </a:t>
            </a:r>
            <a:r>
              <a:rPr lang="ru-RU" b="1" dirty="0" err="1" smtClean="0"/>
              <a:t>удосконаленні</a:t>
            </a:r>
            <a:r>
              <a:rPr lang="ru-RU" b="1" dirty="0" smtClean="0"/>
              <a:t> </a:t>
            </a:r>
            <a:r>
              <a:rPr lang="ru-RU" b="1" dirty="0" err="1" smtClean="0"/>
              <a:t>знань</a:t>
            </a:r>
            <a:r>
              <a:rPr lang="ru-RU" b="1" dirty="0" smtClean="0"/>
              <a:t>, </a:t>
            </a:r>
            <a:r>
              <a:rPr lang="ru-RU" b="1" dirty="0" err="1" smtClean="0"/>
              <a:t>узагальненні</a:t>
            </a:r>
            <a:r>
              <a:rPr lang="ru-RU" b="1" dirty="0" smtClean="0"/>
              <a:t> </a:t>
            </a:r>
            <a:r>
              <a:rPr lang="ru-RU" b="1" dirty="0" err="1" smtClean="0"/>
              <a:t>педагогічного</a:t>
            </a:r>
            <a:r>
              <a:rPr lang="ru-RU" b="1" dirty="0" smtClean="0"/>
              <a:t> </a:t>
            </a:r>
            <a:r>
              <a:rPr lang="ru-RU" b="1" dirty="0" err="1" smtClean="0"/>
              <a:t>досвіду</a:t>
            </a:r>
            <a:r>
              <a:rPr lang="ru-RU" b="1" dirty="0" smtClean="0"/>
              <a:t> та </a:t>
            </a:r>
            <a:r>
              <a:rPr lang="ru-RU" b="1" dirty="0" err="1" smtClean="0"/>
              <a:t>впровадженні</a:t>
            </a:r>
            <a:r>
              <a:rPr lang="ru-RU" b="1" dirty="0" smtClean="0"/>
              <a:t> </a:t>
            </a:r>
            <a:r>
              <a:rPr lang="ru-RU" b="1" dirty="0" err="1" smtClean="0"/>
              <a:t>інновацій</a:t>
            </a:r>
            <a:r>
              <a:rPr lang="ru-RU" b="1" dirty="0" smtClean="0"/>
              <a:t> шляхом </a:t>
            </a:r>
            <a:r>
              <a:rPr lang="ru-RU" b="1" dirty="0" err="1" smtClean="0"/>
              <a:t>цілеспрямованої</a:t>
            </a:r>
            <a:r>
              <a:rPr lang="ru-RU" b="1" dirty="0" smtClean="0"/>
              <a:t> </a:t>
            </a:r>
            <a:r>
              <a:rPr lang="ru-RU" b="1" dirty="0" err="1" smtClean="0"/>
              <a:t>самоосвітньої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.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214313"/>
            <a:ext cx="635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Школу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можна вдосконалювати,тільки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       удосконалюючи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кваліфікацію вчителя. </a:t>
            </a:r>
            <a:endParaRPr lang="uk-UA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Який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вчитель-така школа. </a:t>
            </a:r>
            <a:br>
              <a:rPr lang="uk-UA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Ян </a:t>
            </a:r>
            <a:r>
              <a:rPr lang="uk-UA" b="1" dirty="0" err="1">
                <a:solidFill>
                  <a:schemeClr val="accent6">
                    <a:lumMod val="50000"/>
                  </a:schemeClr>
                </a:solidFill>
              </a:rPr>
              <a:t>Амос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b="1" dirty="0" err="1">
                <a:solidFill>
                  <a:schemeClr val="accent6">
                    <a:lumMod val="50000"/>
                  </a:schemeClr>
                </a:solidFill>
              </a:rPr>
              <a:t>Коменський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Diagram 20"/>
          <p:cNvGraphicFramePr>
            <a:graphicFrameLocks noChangeAspect="1"/>
          </p:cNvGraphicFramePr>
          <p:nvPr>
            <p:ph/>
          </p:nvPr>
        </p:nvGraphicFramePr>
        <p:xfrm>
          <a:off x="214282" y="214290"/>
          <a:ext cx="8713787" cy="640873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40" name="Text Box 32"/>
          <p:cNvSpPr txBox="1">
            <a:spLocks noChangeArrowheads="1"/>
          </p:cNvSpPr>
          <p:nvPr/>
        </p:nvSpPr>
        <p:spPr bwMode="auto">
          <a:xfrm>
            <a:off x="285720" y="692150"/>
            <a:ext cx="328614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err="1">
                <a:solidFill>
                  <a:srgbClr val="003300"/>
                </a:solidFill>
              </a:rPr>
              <a:t>Розширення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err="1">
                <a:solidFill>
                  <a:srgbClr val="003300"/>
                </a:solidFill>
              </a:rPr>
              <a:t>загальнопедагогічних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err="1">
                <a:solidFill>
                  <a:srgbClr val="003300"/>
                </a:solidFill>
              </a:rPr>
              <a:t>і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err="1">
                <a:solidFill>
                  <a:srgbClr val="003300"/>
                </a:solidFill>
              </a:rPr>
              <a:t>психологічних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err="1">
                <a:solidFill>
                  <a:srgbClr val="003300"/>
                </a:solidFill>
              </a:rPr>
              <a:t>знань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err="1">
                <a:solidFill>
                  <a:srgbClr val="003300"/>
                </a:solidFill>
              </a:rPr>
              <a:t>з</a:t>
            </a:r>
            <a:r>
              <a:rPr lang="ru-RU" b="1" dirty="0">
                <a:solidFill>
                  <a:srgbClr val="003300"/>
                </a:solidFill>
              </a:rPr>
              <a:t> метою </a:t>
            </a:r>
            <a:r>
              <a:rPr lang="ru-RU" b="1" dirty="0" err="1">
                <a:solidFill>
                  <a:srgbClr val="003300"/>
                </a:solidFill>
              </a:rPr>
              <a:t>поширення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err="1">
                <a:solidFill>
                  <a:srgbClr val="003300"/>
                </a:solidFill>
              </a:rPr>
              <a:t>й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err="1">
                <a:solidFill>
                  <a:srgbClr val="003300"/>
                </a:solidFill>
              </a:rPr>
              <a:t>удосконалення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err="1">
                <a:solidFill>
                  <a:srgbClr val="003300"/>
                </a:solidFill>
              </a:rPr>
              <a:t>методів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err="1">
                <a:solidFill>
                  <a:srgbClr val="003300"/>
                </a:solidFill>
              </a:rPr>
              <a:t>навчання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>
                <a:solidFill>
                  <a:srgbClr val="003300"/>
                </a:solidFill>
              </a:rPr>
              <a:t>виховання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041" name="Text Box 34"/>
          <p:cNvSpPr txBox="1">
            <a:spLocks noChangeArrowheads="1"/>
          </p:cNvSpPr>
          <p:nvPr/>
        </p:nvSpPr>
        <p:spPr bwMode="auto">
          <a:xfrm>
            <a:off x="5643570" y="1268413"/>
            <a:ext cx="32147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err="1">
                <a:solidFill>
                  <a:srgbClr val="003300"/>
                </a:solidFill>
              </a:rPr>
              <a:t>Поглиблення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err="1">
                <a:solidFill>
                  <a:srgbClr val="003300"/>
                </a:solidFill>
              </a:rPr>
              <a:t>предметних</a:t>
            </a:r>
            <a:r>
              <a:rPr lang="ru-RU" b="1" dirty="0">
                <a:solidFill>
                  <a:srgbClr val="003300"/>
                </a:solidFill>
              </a:rPr>
              <a:t> компетентностей</a:t>
            </a:r>
          </a:p>
        </p:txBody>
      </p:sp>
      <p:sp>
        <p:nvSpPr>
          <p:cNvPr id="1042" name="Text Box 36"/>
          <p:cNvSpPr txBox="1">
            <a:spLocks noChangeArrowheads="1"/>
          </p:cNvSpPr>
          <p:nvPr/>
        </p:nvSpPr>
        <p:spPr bwMode="auto">
          <a:xfrm>
            <a:off x="5572132" y="4365625"/>
            <a:ext cx="3214709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err="1">
                <a:solidFill>
                  <a:srgbClr val="003300"/>
                </a:solidFill>
              </a:rPr>
              <a:t>Оволодіння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err="1">
                <a:solidFill>
                  <a:srgbClr val="003300"/>
                </a:solidFill>
              </a:rPr>
              <a:t>досягненнями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err="1">
                <a:solidFill>
                  <a:srgbClr val="003300"/>
                </a:solidFill>
              </a:rPr>
              <a:t>педагогічної</a:t>
            </a:r>
            <a:r>
              <a:rPr lang="ru-RU" b="1" dirty="0">
                <a:solidFill>
                  <a:srgbClr val="003300"/>
                </a:solidFill>
              </a:rPr>
              <a:t> науки, </a:t>
            </a:r>
            <a:r>
              <a:rPr lang="ru-RU" b="1" dirty="0" err="1">
                <a:solidFill>
                  <a:srgbClr val="003300"/>
                </a:solidFill>
              </a:rPr>
              <a:t>передової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err="1">
                <a:solidFill>
                  <a:srgbClr val="003300"/>
                </a:solidFill>
              </a:rPr>
              <a:t>педагогічної</a:t>
            </a:r>
            <a:r>
              <a:rPr lang="ru-RU" b="1" dirty="0">
                <a:solidFill>
                  <a:srgbClr val="003300"/>
                </a:solidFill>
              </a:rPr>
              <a:t>                   практики</a:t>
            </a:r>
          </a:p>
        </p:txBody>
      </p:sp>
      <p:sp>
        <p:nvSpPr>
          <p:cNvPr id="1043" name="Text Box 37"/>
          <p:cNvSpPr txBox="1">
            <a:spLocks noChangeArrowheads="1"/>
          </p:cNvSpPr>
          <p:nvPr/>
        </p:nvSpPr>
        <p:spPr bwMode="auto">
          <a:xfrm>
            <a:off x="357158" y="4581524"/>
            <a:ext cx="31432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err="1">
                <a:solidFill>
                  <a:srgbClr val="003300"/>
                </a:solidFill>
              </a:rPr>
              <a:t>Підвищення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err="1">
                <a:solidFill>
                  <a:srgbClr val="003300"/>
                </a:solidFill>
              </a:rPr>
              <a:t>загальнокультурного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err="1">
                <a:solidFill>
                  <a:srgbClr val="003300"/>
                </a:solidFill>
              </a:rPr>
              <a:t>рівня</a:t>
            </a:r>
            <a:r>
              <a:rPr lang="ru-RU" b="1" dirty="0">
                <a:solidFill>
                  <a:srgbClr val="003300"/>
                </a:solidFill>
              </a:rPr>
              <a:t> педагога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r2000_blue_growth_chart"/>
          <p:cNvPicPr>
            <a:picLocks noChangeAspect="1" noChangeArrowheads="1"/>
          </p:cNvPicPr>
          <p:nvPr/>
        </p:nvPicPr>
        <p:blipFill>
          <a:blip r:embed="rId2"/>
          <a:srcRect l="9821" t="4716" r="8936" b="4272"/>
          <a:stretch>
            <a:fillRect/>
          </a:stretch>
        </p:blipFill>
        <p:spPr bwMode="auto">
          <a:xfrm>
            <a:off x="642910" y="1000108"/>
            <a:ext cx="806450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365625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3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4941888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4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716338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5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852738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6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989138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 Box 17"/>
          <p:cNvSpPr txBox="1">
            <a:spLocks noChangeArrowheads="1"/>
          </p:cNvSpPr>
          <p:nvPr/>
        </p:nvSpPr>
        <p:spPr bwMode="auto">
          <a:xfrm>
            <a:off x="179388" y="4797425"/>
            <a:ext cx="2124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i="1" dirty="0">
                <a:solidFill>
                  <a:srgbClr val="003300"/>
                </a:solidFill>
              </a:rPr>
              <a:t>Не знаю, </a:t>
            </a:r>
            <a:r>
              <a:rPr lang="uk-UA" i="1" dirty="0" smtClean="0">
                <a:solidFill>
                  <a:srgbClr val="003300"/>
                </a:solidFill>
              </a:rPr>
              <a:t>не </a:t>
            </a:r>
            <a:r>
              <a:rPr lang="uk-UA" i="1" dirty="0">
                <a:solidFill>
                  <a:srgbClr val="003300"/>
                </a:solidFill>
              </a:rPr>
              <a:t>використовую</a:t>
            </a:r>
            <a:endParaRPr lang="ru-RU" i="1" dirty="0">
              <a:solidFill>
                <a:srgbClr val="003300"/>
              </a:solidFill>
            </a:endParaRPr>
          </a:p>
        </p:txBody>
      </p:sp>
      <p:sp>
        <p:nvSpPr>
          <p:cNvPr id="13323" name="Text Box 18"/>
          <p:cNvSpPr txBox="1">
            <a:spLocks noChangeArrowheads="1"/>
          </p:cNvSpPr>
          <p:nvPr/>
        </p:nvSpPr>
        <p:spPr bwMode="auto">
          <a:xfrm>
            <a:off x="1214414" y="3929066"/>
            <a:ext cx="2124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i="1" dirty="0">
                <a:solidFill>
                  <a:srgbClr val="003300"/>
                </a:solidFill>
              </a:rPr>
              <a:t>Знаю, </a:t>
            </a:r>
            <a:r>
              <a:rPr lang="uk-UA" i="1" dirty="0" smtClean="0">
                <a:solidFill>
                  <a:srgbClr val="003300"/>
                </a:solidFill>
              </a:rPr>
              <a:t>не використовую</a:t>
            </a:r>
            <a:endParaRPr lang="ru-RU" i="1" dirty="0">
              <a:solidFill>
                <a:srgbClr val="003300"/>
              </a:solidFill>
            </a:endParaRPr>
          </a:p>
        </p:txBody>
      </p:sp>
      <p:sp>
        <p:nvSpPr>
          <p:cNvPr id="13324" name="Text Box 19"/>
          <p:cNvSpPr txBox="1">
            <a:spLocks noChangeArrowheads="1"/>
          </p:cNvSpPr>
          <p:nvPr/>
        </p:nvSpPr>
        <p:spPr bwMode="auto">
          <a:xfrm>
            <a:off x="2714612" y="3286124"/>
            <a:ext cx="15700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i="1" dirty="0">
                <a:solidFill>
                  <a:srgbClr val="003300"/>
                </a:solidFill>
              </a:rPr>
              <a:t>Прагну опанувати</a:t>
            </a:r>
            <a:endParaRPr lang="ru-RU" i="1" dirty="0">
              <a:solidFill>
                <a:srgbClr val="003300"/>
              </a:solidFill>
            </a:endParaRPr>
          </a:p>
        </p:txBody>
      </p:sp>
      <p:sp>
        <p:nvSpPr>
          <p:cNvPr id="13325" name="Text Box 20"/>
          <p:cNvSpPr txBox="1">
            <a:spLocks noChangeArrowheads="1"/>
          </p:cNvSpPr>
          <p:nvPr/>
        </p:nvSpPr>
        <p:spPr bwMode="auto">
          <a:xfrm>
            <a:off x="3500430" y="2349500"/>
            <a:ext cx="207963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i="1" dirty="0">
                <a:solidFill>
                  <a:srgbClr val="003300"/>
                </a:solidFill>
              </a:rPr>
              <a:t>Знаю, </a:t>
            </a:r>
          </a:p>
          <a:p>
            <a:r>
              <a:rPr lang="uk-UA" i="1" dirty="0">
                <a:solidFill>
                  <a:srgbClr val="003300"/>
                </a:solidFill>
              </a:rPr>
              <a:t>використовую</a:t>
            </a:r>
            <a:endParaRPr lang="ru-RU" i="1" dirty="0">
              <a:solidFill>
                <a:srgbClr val="003300"/>
              </a:solidFill>
            </a:endParaRPr>
          </a:p>
        </p:txBody>
      </p:sp>
      <p:sp>
        <p:nvSpPr>
          <p:cNvPr id="13326" name="Text Box 21"/>
          <p:cNvSpPr txBox="1">
            <a:spLocks noChangeArrowheads="1"/>
          </p:cNvSpPr>
          <p:nvPr/>
        </p:nvSpPr>
        <p:spPr bwMode="auto">
          <a:xfrm>
            <a:off x="4357686" y="1341438"/>
            <a:ext cx="2230439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i="1" dirty="0">
                <a:solidFill>
                  <a:srgbClr val="003300"/>
                </a:solidFill>
              </a:rPr>
              <a:t>Знаю, </a:t>
            </a:r>
          </a:p>
          <a:p>
            <a:r>
              <a:rPr lang="uk-UA" i="1" dirty="0">
                <a:solidFill>
                  <a:srgbClr val="003300"/>
                </a:solidFill>
              </a:rPr>
              <a:t>використовую, ділюся досвідом</a:t>
            </a:r>
            <a:endParaRPr lang="ru-RU" i="1" dirty="0">
              <a:solidFill>
                <a:srgbClr val="003300"/>
              </a:solidFill>
            </a:endParaRPr>
          </a:p>
        </p:txBody>
      </p:sp>
      <p:pic>
        <p:nvPicPr>
          <p:cNvPr id="13327" name="Picture 23" descr="imagнен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341438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4" descr="ANd9GcRRAUDtHJGcbhCnUEQlidRE4-f0bbI1DRihJ_w9Aq7lF8DYWX_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908050"/>
            <a:ext cx="1439862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9" name="WordArt 26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9437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2080D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Сходинки</a:t>
            </a:r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2080D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до </a:t>
            </a:r>
            <a:r>
              <a:rPr lang="ru-RU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2080D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професіоналізму</a:t>
            </a:r>
            <a:endParaRPr lang="ru-RU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E2080D"/>
              </a:solidFill>
              <a:effectLst>
                <a:outerShdw dist="107763" dir="81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69" y="0"/>
            <a:ext cx="83733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857224" y="285728"/>
            <a:ext cx="8142283" cy="6367485"/>
          </a:xfrm>
          <a:prstGeom prst="foldedCorner">
            <a:avLst>
              <a:gd name="adj" fmla="val 1998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6507" name="Cloud"/>
          <p:cNvSpPr>
            <a:spLocks noChangeAspect="1" noEditPoints="1" noChangeArrowheads="1"/>
          </p:cNvSpPr>
          <p:nvPr/>
        </p:nvSpPr>
        <p:spPr bwMode="auto">
          <a:xfrm>
            <a:off x="3857620" y="142852"/>
            <a:ext cx="4976813" cy="28082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33CC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1512" name="Text Box 16"/>
          <p:cNvSpPr txBox="1">
            <a:spLocks noChangeArrowheads="1"/>
          </p:cNvSpPr>
          <p:nvPr/>
        </p:nvSpPr>
        <p:spPr bwMode="auto">
          <a:xfrm>
            <a:off x="3428992" y="692150"/>
            <a:ext cx="55721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/>
                <a:ea typeface="Times New Roman"/>
              </a:rPr>
              <a:t>Учитель </a:t>
            </a:r>
            <a:r>
              <a:rPr lang="ru-RU" sz="2800" b="1" dirty="0" err="1" smtClean="0">
                <a:latin typeface="Times New Roman"/>
                <a:ea typeface="Times New Roman"/>
              </a:rPr>
              <a:t>живе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 err="1" smtClean="0">
                <a:latin typeface="Times New Roman"/>
                <a:ea typeface="Times New Roman"/>
              </a:rPr>
              <a:t>доти</a:t>
            </a:r>
            <a:r>
              <a:rPr lang="ru-RU" sz="2800" b="1" dirty="0" smtClean="0">
                <a:latin typeface="Times New Roman"/>
                <a:ea typeface="Times New Roman"/>
              </a:rPr>
              <a:t>, доки </a:t>
            </a:r>
            <a:r>
              <a:rPr lang="ru-RU" sz="2800" b="1" dirty="0" err="1" smtClean="0">
                <a:latin typeface="Times New Roman"/>
                <a:ea typeface="Times New Roman"/>
              </a:rPr>
              <a:t>вчиться</a:t>
            </a:r>
            <a:r>
              <a:rPr lang="ru-RU" sz="2800" b="1" dirty="0" smtClean="0">
                <a:latin typeface="Times New Roman"/>
                <a:ea typeface="Times New Roman"/>
              </a:rPr>
              <a:t>, як </a:t>
            </a:r>
            <a:r>
              <a:rPr lang="ru-RU" sz="2800" b="1" dirty="0" err="1" smtClean="0">
                <a:latin typeface="Times New Roman"/>
                <a:ea typeface="Times New Roman"/>
              </a:rPr>
              <a:t>тільки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 err="1" smtClean="0">
                <a:latin typeface="Times New Roman"/>
                <a:ea typeface="Times New Roman"/>
              </a:rPr>
              <a:t>він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 err="1" smtClean="0">
                <a:latin typeface="Times New Roman"/>
                <a:ea typeface="Times New Roman"/>
              </a:rPr>
              <a:t>перестає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 err="1" smtClean="0">
                <a:latin typeface="Times New Roman"/>
                <a:ea typeface="Times New Roman"/>
              </a:rPr>
              <a:t>вчитися</a:t>
            </a:r>
            <a:r>
              <a:rPr lang="ru-RU" sz="2800" b="1" dirty="0" smtClean="0">
                <a:latin typeface="Times New Roman"/>
                <a:ea typeface="Times New Roman"/>
              </a:rPr>
              <a:t> — у </a:t>
            </a:r>
            <a:r>
              <a:rPr lang="ru-RU" sz="2800" b="1" dirty="0" err="1" smtClean="0">
                <a:latin typeface="Times New Roman"/>
                <a:ea typeface="Times New Roman"/>
              </a:rPr>
              <a:t>ньому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 err="1" smtClean="0">
                <a:latin typeface="Times New Roman"/>
                <a:ea typeface="Times New Roman"/>
              </a:rPr>
              <a:t>вмирає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 err="1" smtClean="0">
                <a:latin typeface="Times New Roman"/>
                <a:ea typeface="Times New Roman"/>
              </a:rPr>
              <a:t>вчитель</a:t>
            </a:r>
            <a:r>
              <a:rPr lang="ru-RU" sz="2800" b="1" dirty="0" smtClean="0">
                <a:latin typeface="Times New Roman"/>
                <a:ea typeface="Times New Roman"/>
              </a:rPr>
              <a:t>.</a:t>
            </a:r>
          </a:p>
          <a:p>
            <a:pPr algn="ctr"/>
            <a:r>
              <a:rPr lang="ru-RU" sz="2800" dirty="0" smtClean="0"/>
              <a:t>                      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28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Ушинський</a:t>
            </a: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14" name="Cloud"/>
          <p:cNvSpPr>
            <a:spLocks noChangeAspect="1" noEditPoints="1" noChangeArrowheads="1"/>
          </p:cNvSpPr>
          <p:nvPr/>
        </p:nvSpPr>
        <p:spPr bwMode="auto">
          <a:xfrm>
            <a:off x="684213" y="2968625"/>
            <a:ext cx="6335712" cy="35766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33CC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1514" name="Text Box 19"/>
          <p:cNvSpPr txBox="1">
            <a:spLocks noChangeArrowheads="1"/>
          </p:cNvSpPr>
          <p:nvPr/>
        </p:nvSpPr>
        <p:spPr bwMode="auto">
          <a:xfrm>
            <a:off x="1000100" y="3000372"/>
            <a:ext cx="5786478" cy="392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авжди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пам’ятайте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Джимі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Рона 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всесвітньо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відомого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філософа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розробляв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Coca-Cola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I.B.M.,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Xerox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Motors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особистим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бізнес-тренером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Білла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Гейтса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"Формальна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вижити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самоосвіта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приведе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вас до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>
              <a:spcBef>
                <a:spcPct val="50000"/>
              </a:spcBef>
            </a:pPr>
            <a:endParaRPr lang="ru-RU" sz="2400" b="1" i="1" dirty="0">
              <a:solidFill>
                <a:srgbClr val="800080"/>
              </a:solidFill>
            </a:endParaRPr>
          </a:p>
        </p:txBody>
      </p:sp>
      <p:pic>
        <p:nvPicPr>
          <p:cNvPr id="12" name="Рисунок 11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85728"/>
            <a:ext cx="2571768" cy="2293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827213"/>
            <a:ext cx="7826401" cy="4114800"/>
          </a:xfrm>
        </p:spPr>
        <p:txBody>
          <a:bodyPr/>
          <a:lstStyle/>
          <a:p>
            <a:pPr>
              <a:buNone/>
            </a:pPr>
            <a:r>
              <a:rPr lang="uk-UA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6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</a:t>
            </a:r>
            <a:r>
              <a:rPr lang="uk-UA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УВАГУ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384</TotalTime>
  <Words>187</Words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Тема1</vt:lpstr>
      <vt:lpstr>Затмение</vt:lpstr>
      <vt:lpstr>1_Тема Office</vt:lpstr>
      <vt:lpstr>САМООСВІТА ВЧИТЕЛЯ ЯК ГОЛОВНИЙ ЧИННИК ЗАБЕЗПЕЧЕННЯ ЯКОСТІ ПРИРОДНИЧОЇ ОСВІТИ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40</cp:revision>
  <dcterms:modified xsi:type="dcterms:W3CDTF">2017-08-27T16:36:35Z</dcterms:modified>
</cp:coreProperties>
</file>